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262" r:id="rId3"/>
    <p:sldId id="260" r:id="rId4"/>
    <p:sldId id="263" r:id="rId5"/>
    <p:sldId id="257" r:id="rId6"/>
    <p:sldId id="266" r:id="rId7"/>
    <p:sldId id="267" r:id="rId8"/>
    <p:sldId id="268" r:id="rId9"/>
    <p:sldId id="258" r:id="rId10"/>
    <p:sldId id="269" r:id="rId11"/>
    <p:sldId id="264" r:id="rId12"/>
    <p:sldId id="265" r:id="rId13"/>
    <p:sldId id="275" r:id="rId14"/>
    <p:sldId id="276" r:id="rId15"/>
    <p:sldId id="278" r:id="rId16"/>
    <p:sldId id="277" r:id="rId17"/>
    <p:sldId id="279" r:id="rId18"/>
    <p:sldId id="280" r:id="rId19"/>
    <p:sldId id="281" r:id="rId20"/>
    <p:sldId id="270" r:id="rId21"/>
    <p:sldId id="271" r:id="rId22"/>
    <p:sldId id="274" r:id="rId23"/>
    <p:sldId id="272" r:id="rId24"/>
    <p:sldId id="273" r:id="rId25"/>
    <p:sldId id="282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1" d="100"/>
          <a:sy n="91" d="100"/>
        </p:scale>
        <p:origin x="9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2.png>
</file>

<file path=ppt/media/image23.png>
</file>

<file path=ppt/media/image34.png>
</file>

<file path=ppt/media/image36.png>
</file>

<file path=ppt/media/image4.gif>
</file>

<file path=ppt/media/image6.gif>
</file>

<file path=ppt/media/image7.gif>
</file>

<file path=ppt/media/image7.png>
</file>

<file path=ppt/media/image8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F2AB4B-58F8-46EF-849D-EFC8447FE138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940EB0-BBD0-4D65-9E93-F434F643E72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6903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93696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20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818432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21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98497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22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1070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23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80598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24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1009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07051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07604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76881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050248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4466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15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45413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27858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940EB0-BBD0-4D65-9E93-F434F643E720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354795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3677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803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3377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059023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7551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6179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6963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331568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240464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2927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4877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DB2EC2-E994-487A-843A-8FBC4541B763}" type="datetimeFigureOut">
              <a:rPr lang="en-CA" smtClean="0"/>
              <a:t>2022-01-17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58C4B6-95BA-4739-80FE-D22703F3D08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63828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emf"/><Relationship Id="rId5" Type="http://schemas.openxmlformats.org/officeDocument/2006/relationships/image" Target="../media/image38.emf"/><Relationship Id="rId4" Type="http://schemas.openxmlformats.org/officeDocument/2006/relationships/image" Target="../media/image37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7" Type="http://schemas.openxmlformats.org/officeDocument/2006/relationships/image" Target="../media/image44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3.emf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Path Planning Methods for USVs</a:t>
            </a:r>
            <a:endParaRPr lang="en-CA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r>
              <a:rPr lang="en-US" dirty="0" smtClean="0"/>
              <a:t>Sajjad Edalatzadeh</a:t>
            </a:r>
          </a:p>
          <a:p>
            <a:pPr algn="l"/>
            <a:r>
              <a:rPr lang="en-US" dirty="0" err="1" smtClean="0"/>
              <a:t>Mitacs</a:t>
            </a:r>
            <a:r>
              <a:rPr lang="en-US" dirty="0" smtClean="0"/>
              <a:t> Postdoctoral Fellow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74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search algorithms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081167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If tie-breaking coefficient is larger than one, the path may not be optimal; </a:t>
            </a:r>
            <a:r>
              <a:rPr lang="en-US" dirty="0"/>
              <a:t>h</a:t>
            </a:r>
            <a:r>
              <a:rPr lang="en-US" dirty="0" smtClean="0"/>
              <a:t>owever, this path may be faster to find.</a:t>
            </a:r>
          </a:p>
        </p:txBody>
      </p:sp>
      <p:pic>
        <p:nvPicPr>
          <p:cNvPr id="6146" name="Picture 2" descr="https://upload.wikimedia.org/wikipedia/commons/5/5d/Astar_progress_animation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8185" y="2864685"/>
            <a:ext cx="3927815" cy="392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https://upload.wikimedia.org/wikipedia/commons/8/85/Weighted_A_star_with_eps_5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5200" y="2864685"/>
            <a:ext cx="3927815" cy="392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9281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search algorithms:</a:t>
            </a:r>
            <a:endParaRPr lang="da-DK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250000"/>
              </a:lnSpc>
              <a:buNone/>
            </a:pPr>
            <a:r>
              <a:rPr lang="en-US" dirty="0" smtClean="0"/>
              <a:t>Disadvantage of A* algorithm:</a:t>
            </a:r>
          </a:p>
          <a:p>
            <a:pPr marL="971550" lvl="1" indent="-514350">
              <a:lnSpc>
                <a:spcPct val="200000"/>
              </a:lnSpc>
              <a:buFont typeface="+mj-lt"/>
              <a:buAutoNum type="arabicPeriod"/>
            </a:pPr>
            <a:r>
              <a:rPr lang="en-US" dirty="0" smtClean="0"/>
              <a:t>Times consuming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Memory inefficient</a:t>
            </a:r>
          </a:p>
          <a:p>
            <a:pPr marL="971550" lvl="1" indent="-51435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Not intelligent</a:t>
            </a:r>
          </a:p>
          <a:p>
            <a:endParaRPr lang="en-CA" dirty="0"/>
          </a:p>
        </p:txBody>
      </p:sp>
      <p:pic>
        <p:nvPicPr>
          <p:cNvPr id="11" name="Picture 2" descr="https://upload.wikimedia.org/wikipedia/commons/c/c2/Astarpathfinding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5041" y="2624537"/>
            <a:ext cx="4755877" cy="3922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624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search algorithm: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n-US" dirty="0" smtClean="0"/>
              <a:t>Relaxed A* Algorithm (Ammar 2015):</a:t>
            </a:r>
          </a:p>
          <a:p>
            <a:pPr marL="914400" lvl="1" indent="-457200">
              <a:lnSpc>
                <a:spcPct val="250000"/>
              </a:lnSpc>
              <a:buFont typeface="+mj-lt"/>
              <a:buAutoNum type="arabicPeriod"/>
            </a:pPr>
            <a:r>
              <a:rPr lang="en-US" dirty="0" smtClean="0"/>
              <a:t>The final path is not necessary optimal</a:t>
            </a:r>
          </a:p>
          <a:p>
            <a:pPr marL="914400" lvl="1" indent="-457200">
              <a:lnSpc>
                <a:spcPct val="250000"/>
              </a:lnSpc>
              <a:buFont typeface="+mj-lt"/>
              <a:buAutoNum type="arabicPeriod"/>
            </a:pPr>
            <a:r>
              <a:rPr lang="en-US" dirty="0" smtClean="0"/>
              <a:t>Better memory use and faster convergence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8333" y="64816"/>
            <a:ext cx="4703667" cy="6793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83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Optimization-based 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76832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Genetic Algorithm (Kim et al. 2017):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Chromosomes (optimization parameter) are turning angles: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Fitness function: </a:t>
            </a:r>
          </a:p>
          <a:p>
            <a:pPr lvl="1">
              <a:lnSpc>
                <a:spcPct val="100000"/>
              </a:lnSpc>
            </a:pPr>
            <a:r>
              <a:rPr lang="en-US" dirty="0" smtClean="0"/>
              <a:t>Target condition: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/>
              <a:t>R</a:t>
            </a:r>
            <a:r>
              <a:rPr lang="en-US" dirty="0" smtClean="0"/>
              <a:t>eaching </a:t>
            </a:r>
            <a:r>
              <a:rPr lang="en-US" dirty="0"/>
              <a:t>a </a:t>
            </a:r>
            <a:r>
              <a:rPr lang="en-US" dirty="0" smtClean="0"/>
              <a:t>target objective:</a:t>
            </a:r>
            <a:endParaRPr lang="en-US" dirty="0"/>
          </a:p>
          <a:p>
            <a:pPr lvl="1">
              <a:lnSpc>
                <a:spcPct val="250000"/>
              </a:lnSpc>
            </a:pP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275" y="1690688"/>
            <a:ext cx="3494665" cy="337427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1120" y="3169995"/>
            <a:ext cx="1533566" cy="3478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0488" y="4027352"/>
            <a:ext cx="2161810" cy="14738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5154" y="3469067"/>
            <a:ext cx="1753224" cy="60706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2014" y="5555978"/>
            <a:ext cx="1777742" cy="12419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918495" y="5754373"/>
            <a:ext cx="5181600" cy="10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6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Optimization-based 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768328" cy="496606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Genetic Algorithm (Kim et al. 2017):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Obstacle avoidance objective: 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00000"/>
              </a:lnSpc>
            </a:pPr>
            <a:r>
              <a:rPr lang="en-US" dirty="0" smtClean="0"/>
              <a:t>Least travel-time objective:</a:t>
            </a:r>
          </a:p>
          <a:p>
            <a:pPr lvl="1">
              <a:lnSpc>
                <a:spcPct val="100000"/>
              </a:lnSpc>
            </a:pPr>
            <a:endParaRPr lang="en-US" dirty="0"/>
          </a:p>
          <a:p>
            <a:pPr lvl="1">
              <a:lnSpc>
                <a:spcPct val="100000"/>
              </a:lnSpc>
            </a:pPr>
            <a:r>
              <a:rPr lang="en-US" dirty="0" smtClean="0"/>
              <a:t>Final fitness function: </a:t>
            </a:r>
          </a:p>
          <a:p>
            <a:pPr lvl="1">
              <a:lnSpc>
                <a:spcPct val="250000"/>
              </a:lnSpc>
            </a:pPr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590" y="2848655"/>
            <a:ext cx="3538218" cy="203047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94846" y="3765567"/>
            <a:ext cx="3477473" cy="291947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3590" y="4930823"/>
            <a:ext cx="1429422" cy="39116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66949" y="5814967"/>
            <a:ext cx="2324565" cy="444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325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Optimization-based 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768328" cy="496606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Ant Colony (Kim et al. 2017):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250000"/>
              </a:lnSpc>
            </a:pPr>
            <a:r>
              <a:rPr lang="en-US" sz="2000" dirty="0" smtClean="0"/>
              <a:t>The algorithm is based on the behavior of ants.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Ants release pheromone as they move.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Other ants follow the area with most pheromone.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We grid the area and assign a probability to each node:</a:t>
            </a:r>
          </a:p>
          <a:p>
            <a:pPr lvl="1">
              <a:lnSpc>
                <a:spcPct val="150000"/>
              </a:lnSpc>
            </a:pPr>
            <a:endParaRPr lang="en-US" sz="2000" dirty="0"/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Pheromones are updated using the rule: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smtClean="0"/>
              <a:t> 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0896" y="4091860"/>
            <a:ext cx="4479635" cy="123399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3706" y="5222327"/>
            <a:ext cx="3803153" cy="1569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4752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Optimization-based methods</a:t>
            </a:r>
            <a:endParaRPr lang="en-CA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5512593" cy="4966064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 smtClean="0"/>
                  <a:t>Ant Colony (Kim et al. 2017):</a:t>
                </a:r>
              </a:p>
              <a:p>
                <a:pPr lvl="1">
                  <a:lnSpc>
                    <a:spcPct val="100000"/>
                  </a:lnSpc>
                </a:pPr>
                <a:endParaRPr lang="en-US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sz="2000" dirty="0" smtClean="0"/>
                  <a:t>Potential fields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sz="2000" dirty="0" smtClean="0"/>
                  <a:t> are added to improve the algorithm.</a:t>
                </a:r>
              </a:p>
              <a:p>
                <a:pPr marL="457200" lvl="1" indent="0">
                  <a:lnSpc>
                    <a:spcPct val="150000"/>
                  </a:lnSpc>
                  <a:buNone/>
                </a:pPr>
                <a:r>
                  <a:rPr lang="en-US" dirty="0" smtClean="0"/>
                  <a:t> </a:t>
                </a:r>
                <a:endParaRPr lang="en-CA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5512593" cy="4966064"/>
              </a:xfrm>
              <a:blipFill>
                <a:blip r:embed="rId3"/>
                <a:stretch>
                  <a:fillRect l="-2323" t="-1963" r="-1106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0840" y="3543161"/>
            <a:ext cx="5777529" cy="291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51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Optimization-based 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512593" cy="4966064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Ant Colony (Kim et al. 2017):</a:t>
            </a:r>
          </a:p>
          <a:p>
            <a:pPr lvl="1">
              <a:lnSpc>
                <a:spcPct val="100000"/>
              </a:lnSpc>
            </a:pPr>
            <a:endParaRPr lang="en-US" dirty="0" smtClean="0"/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Obstacle avoidance layers: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 smtClean="0"/>
              <a:t>Emergency layer (opposite direction)</a:t>
            </a:r>
            <a:endParaRPr lang="en-US" sz="1600" dirty="0"/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 smtClean="0"/>
              <a:t>Accurate layer (visibility graph algorithm) </a:t>
            </a:r>
          </a:p>
          <a:p>
            <a:pPr marL="1257300" lvl="2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dirty="0" smtClean="0"/>
              <a:t>Fuzzy layer (poor </a:t>
            </a:r>
            <a:r>
              <a:rPr lang="en-US" sz="1600" dirty="0"/>
              <a:t>L</a:t>
            </a:r>
            <a:r>
              <a:rPr lang="en-US" sz="1600" dirty="0" smtClean="0"/>
              <a:t>idar data to fuzzy controller)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dirty="0" smtClean="0"/>
              <a:t> </a:t>
            </a:r>
            <a:endParaRPr lang="en-CA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6661" y="1637523"/>
            <a:ext cx="3564731" cy="256047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9393" y="4197998"/>
            <a:ext cx="3362000" cy="2495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29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Optimization-based 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812881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Particle Swarm Optimization (</a:t>
            </a:r>
            <a:r>
              <a:rPr lang="en-US" dirty="0" err="1" smtClean="0"/>
              <a:t>Roberge</a:t>
            </a:r>
            <a:r>
              <a:rPr lang="en-US" dirty="0" smtClean="0"/>
              <a:t> et al. 2012):</a:t>
            </a:r>
          </a:p>
          <a:p>
            <a:pPr lvl="1"/>
            <a:endParaRPr lang="en-US" dirty="0" smtClean="0"/>
          </a:p>
          <a:p>
            <a:pPr lvl="1"/>
            <a:r>
              <a:rPr lang="en-US" sz="2000" dirty="0" smtClean="0"/>
              <a:t>The algorithm is based on migration of birds.</a:t>
            </a:r>
          </a:p>
          <a:p>
            <a:pPr lvl="1"/>
            <a:r>
              <a:rPr lang="en-US" sz="2000" dirty="0" smtClean="0"/>
              <a:t>Originally used for UAVs.</a:t>
            </a:r>
          </a:p>
          <a:p>
            <a:pPr lvl="1"/>
            <a:r>
              <a:rPr lang="en-US" sz="2000" dirty="0" smtClean="0"/>
              <a:t>It used the location, velocity, best past individual experience, and best past group experience.</a:t>
            </a:r>
          </a:p>
          <a:p>
            <a:pPr lvl="1"/>
            <a:r>
              <a:rPr lang="en-US" sz="2000" dirty="0" smtClean="0"/>
              <a:t>The update formula is according to:</a:t>
            </a:r>
            <a:endParaRPr lang="en-CA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3308" y="4558663"/>
            <a:ext cx="6068435" cy="8134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28248" y="2150269"/>
            <a:ext cx="4008983" cy="4645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234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Optimization-based methods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1" y="1825625"/>
            <a:ext cx="7498556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Particle Swarm Optimization (</a:t>
            </a:r>
            <a:r>
              <a:rPr lang="en-US" dirty="0" err="1" smtClean="0"/>
              <a:t>Roberge</a:t>
            </a:r>
            <a:r>
              <a:rPr lang="en-US" dirty="0" smtClean="0"/>
              <a:t> et al. 2012):</a:t>
            </a:r>
          </a:p>
          <a:p>
            <a:pPr lvl="1"/>
            <a:endParaRPr lang="en-US" dirty="0" smtClean="0"/>
          </a:p>
          <a:p>
            <a:pPr lvl="1"/>
            <a:r>
              <a:rPr lang="en-US" sz="2000" dirty="0" smtClean="0"/>
              <a:t>The cost to be optimized consists of</a:t>
            </a:r>
            <a:endParaRPr lang="en-CA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9495" y="4036543"/>
            <a:ext cx="3826934" cy="25857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9495" y="1590268"/>
            <a:ext cx="3759200" cy="24462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2641" y="3171938"/>
            <a:ext cx="6426337" cy="829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616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Schematic of a USV</a:t>
            </a:r>
            <a:endParaRPr lang="en-C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292795" y="1402713"/>
            <a:ext cx="7540892" cy="520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1764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04831"/>
            <a:ext cx="7893971" cy="4212207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 smtClean="0"/>
              <a:t>Fast Marching Method: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Fast Marching Method was first used to solve the propagation of magnetic waves (</a:t>
            </a:r>
            <a:r>
              <a:rPr lang="en-CA" sz="2000" dirty="0" smtClean="0"/>
              <a:t>Sethian 1996)</a:t>
            </a:r>
            <a:r>
              <a:rPr lang="en-US" sz="2000" dirty="0" smtClean="0"/>
              <a:t>. </a:t>
            </a:r>
            <a:endParaRPr lang="en-US" sz="2000" dirty="0"/>
          </a:p>
          <a:p>
            <a:pPr marL="457200" lvl="1" indent="0">
              <a:lnSpc>
                <a:spcPct val="150000"/>
              </a:lnSpc>
              <a:buNone/>
            </a:pPr>
            <a:endParaRPr lang="en-US" sz="2000" dirty="0" smtClean="0"/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The method was later used to find the minimum path for fiber cables between cities. </a:t>
            </a:r>
            <a:endParaRPr lang="en-CA" sz="20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path planning</a:t>
            </a:r>
            <a:endParaRPr lang="en-CA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7811" y="1898379"/>
            <a:ext cx="3396619" cy="2525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52964" y="4280250"/>
            <a:ext cx="2706295" cy="237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61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path planning</a:t>
            </a:r>
            <a:endParaRPr lang="en-CA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1" y="1825625"/>
                <a:ext cx="6218734" cy="4889282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3000" dirty="0"/>
                  <a:t>Fast Marching Method</a:t>
                </a:r>
                <a:r>
                  <a:rPr lang="en-US" sz="3000" dirty="0" smtClean="0"/>
                  <a:t>: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dirty="0" smtClean="0"/>
                  <a:t>Fast Marching Method was later used for path planning in the presence of obstacles and water waves (Song 2017).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dirty="0" smtClean="0"/>
                  <a:t>Base layer includes static obstacles and modelled by an attractive vector field (goal) and repulsive vector fields (obstacles):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𝑭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𝑏𝑎𝑠𝑒</m:t>
                        </m:r>
                      </m:sub>
                    </m:sSub>
                  </m:oMath>
                </a14:m>
                <a:endParaRPr lang="en-US" sz="2000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sz="2000" dirty="0" smtClean="0"/>
                  <a:t>Environmental layer models current and wind: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𝑭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𝑒𝑛𝑣</m:t>
                        </m:r>
                      </m:sub>
                    </m:sSub>
                  </m:oMath>
                </a14:m>
                <a:endParaRPr lang="en-US" sz="2000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sz="2000" dirty="0" smtClean="0"/>
                  <a:t>The algorithm searches for the solution of a vector field problem: </a:t>
                </a:r>
                <a14:m>
                  <m:oMath xmlns:m="http://schemas.openxmlformats.org/officeDocument/2006/math">
                    <m:d>
                      <m:dPr>
                        <m:begChr m:val="‖"/>
                        <m:endChr m:val="‖"/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0" i="0" smtClean="0">
                            <a:latin typeface="Cambria Math" panose="02040503050406030204" pitchFamily="18" charset="0"/>
                          </a:rPr>
                          <m:t>∇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  <m:d>
                          <m:dPr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acc>
                              <m:accPr>
                                <m:chr m:val="⃗"/>
                                <m:ctrlP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20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acc>
                          </m:e>
                        </m:d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𝜏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⃗"/>
                            <m:ctrlP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b="0" i="1" smtClean="0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</m:acc>
                      </m:e>
                    </m:d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=1</m:t>
                    </m:r>
                  </m:oMath>
                </a14:m>
                <a:endParaRPr lang="en-CA" sz="2000" dirty="0"/>
              </a:p>
              <a:p>
                <a:pPr>
                  <a:lnSpc>
                    <a:spcPct val="250000"/>
                  </a:lnSpc>
                </a:pPr>
                <a:endParaRPr lang="en-CA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1" y="1825625"/>
                <a:ext cx="6218734" cy="4889282"/>
              </a:xfrm>
              <a:blipFill>
                <a:blip r:embed="rId3"/>
                <a:stretch>
                  <a:fillRect l="-2059" r="-1569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446" y="895818"/>
            <a:ext cx="5198554" cy="5721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738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path planning</a:t>
            </a:r>
            <a:endParaRPr lang="en-CA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23383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400" dirty="0" smtClean="0"/>
                  <a:t>Fast Marching Method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dirty="0" smtClean="0"/>
                  <a:t>Trial Set: points with updated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sz="2000" dirty="0" smtClean="0"/>
                  <a:t> but not evaluated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dirty="0" smtClean="0"/>
                  <a:t>Far Set: points with infinity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sz="2000" dirty="0" smtClean="0"/>
                  <a:t> 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dirty="0" smtClean="0"/>
                  <a:t>Accepted Set: Evaluated points </a:t>
                </a:r>
                <a:r>
                  <a:rPr lang="en-US" sz="2000" dirty="0"/>
                  <a:t>with </a:t>
                </a:r>
                <a:r>
                  <a:rPr lang="en-US" sz="2000" dirty="0" smtClean="0"/>
                  <a:t>updated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sz="2000" dirty="0"/>
                  <a:t> </a:t>
                </a:r>
                <a:endParaRPr lang="en-US" sz="2000" dirty="0" smtClean="0"/>
              </a:p>
              <a:p>
                <a:pPr lvl="1">
                  <a:lnSpc>
                    <a:spcPct val="150000"/>
                  </a:lnSpc>
                </a:pPr>
                <a:r>
                  <a:rPr lang="en-US" sz="2000" dirty="0" smtClean="0"/>
                  <a:t>Cost is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𝑈</m:t>
                    </m:r>
                  </m:oMath>
                </a14:m>
                <a:r>
                  <a:rPr lang="en-US" sz="2000" dirty="0" smtClean="0"/>
                  <a:t>: 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400" dirty="0" smtClean="0"/>
                  <a:t> </a:t>
                </a:r>
              </a:p>
              <a:p>
                <a:pPr>
                  <a:lnSpc>
                    <a:spcPct val="250000"/>
                  </a:lnSpc>
                </a:pPr>
                <a:endParaRPr lang="en-CA" sz="24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23383" cy="4351338"/>
              </a:xfrm>
              <a:blipFill>
                <a:blip r:embed="rId3"/>
                <a:stretch>
                  <a:fillRect l="-1495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1583" y="76783"/>
            <a:ext cx="4762942" cy="678121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7533" y="4878878"/>
            <a:ext cx="4168103" cy="712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55534" y="4532560"/>
            <a:ext cx="1652099" cy="27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3855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path planning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23383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/>
              <a:t>Fast Marching </a:t>
            </a:r>
            <a:r>
              <a:rPr lang="en-US" dirty="0" smtClean="0"/>
              <a:t>Method</a:t>
            </a:r>
            <a:r>
              <a:rPr lang="en-US" sz="2400" dirty="0" smtClean="0"/>
              <a:t> </a:t>
            </a:r>
          </a:p>
          <a:p>
            <a:pPr>
              <a:lnSpc>
                <a:spcPct val="250000"/>
              </a:lnSpc>
            </a:pPr>
            <a:endParaRPr lang="en-CA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9568" y="3132583"/>
            <a:ext cx="3512871" cy="342456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9573" y="2813002"/>
            <a:ext cx="2592195" cy="3195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8623" y="3132584"/>
            <a:ext cx="3505912" cy="3429786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34400" y="2818841"/>
            <a:ext cx="1223462" cy="31374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50821" y="2180914"/>
            <a:ext cx="1907760" cy="380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52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Local path planning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6523383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400" dirty="0" smtClean="0"/>
              <a:t>Advantages of Fast Marching Method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Obstacle avoidance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Influence of water current and wind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Dynamic obstacle, current, and wind</a:t>
            </a:r>
          </a:p>
          <a:p>
            <a:pPr lvl="1">
              <a:lnSpc>
                <a:spcPct val="150000"/>
              </a:lnSpc>
            </a:pPr>
            <a:r>
              <a:rPr lang="en-US" sz="2000" dirty="0" smtClean="0"/>
              <a:t>Versatile for all geometries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8547" y="2563253"/>
            <a:ext cx="4345253" cy="419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80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do next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Creating a simple virtual environment with static and dynamic obstacles </a:t>
            </a:r>
          </a:p>
          <a:p>
            <a:r>
              <a:rPr lang="en-US" dirty="0" smtClean="0"/>
              <a:t>Applying the methods to find various paths</a:t>
            </a:r>
          </a:p>
          <a:p>
            <a:r>
              <a:rPr lang="en-US" dirty="0" smtClean="0"/>
              <a:t>Finding the optimal path</a:t>
            </a:r>
          </a:p>
          <a:p>
            <a:r>
              <a:rPr lang="en-US" dirty="0" smtClean="0"/>
              <a:t>Applying control for trajectory tracking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524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GNC Modules</a:t>
            </a:r>
            <a:endParaRPr lang="en-CA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47C8A33A-43BC-4093-B1AA-A8624D32DC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8272"/>
          <a:stretch/>
        </p:blipFill>
        <p:spPr>
          <a:xfrm>
            <a:off x="3834166" y="446730"/>
            <a:ext cx="8039217" cy="6289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09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Path planning methods</a:t>
            </a:r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Global path planning</a:t>
            </a:r>
          </a:p>
          <a:p>
            <a:pPr lvl="1"/>
            <a:r>
              <a:rPr lang="en-US" dirty="0" smtClean="0"/>
              <a:t>Heuristic search algorithms</a:t>
            </a:r>
          </a:p>
          <a:p>
            <a:pPr lvl="1"/>
            <a:r>
              <a:rPr lang="en-US" dirty="0" smtClean="0"/>
              <a:t>Optimization-based methods</a:t>
            </a:r>
          </a:p>
          <a:p>
            <a:endParaRPr lang="en-US" dirty="0"/>
          </a:p>
          <a:p>
            <a:r>
              <a:rPr lang="en-US" dirty="0" smtClean="0"/>
              <a:t>Local path planning</a:t>
            </a:r>
          </a:p>
          <a:p>
            <a:pPr lvl="1"/>
            <a:r>
              <a:rPr lang="en-US" dirty="0" smtClean="0"/>
              <a:t>Line-of-sight methods</a:t>
            </a:r>
          </a:p>
          <a:p>
            <a:pPr lvl="1"/>
            <a:r>
              <a:rPr lang="en-US" dirty="0" smtClean="0"/>
              <a:t>Potential fields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4823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Global vs Local path planning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Different types of obstacles are present in marine environment:</a:t>
            </a:r>
          </a:p>
          <a:p>
            <a:pPr marL="457200" lvl="1" indent="0">
              <a:buNone/>
            </a:pP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041" y="2709740"/>
            <a:ext cx="6600510" cy="401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035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Classic search algorithms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There are several classic search algorithms used in computer science:</a:t>
            </a:r>
          </a:p>
          <a:p>
            <a:pPr marL="0" indent="0">
              <a:buNone/>
            </a:pPr>
            <a:endParaRPr lang="en-US" dirty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Depth First Search (DFS)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971550" lvl="1" indent="-514350">
              <a:buFont typeface="+mj-lt"/>
              <a:buAutoNum type="arabicPeriod"/>
            </a:pPr>
            <a:r>
              <a:rPr lang="en-US" dirty="0" smtClean="0"/>
              <a:t>Breadth First Search (BFS)</a:t>
            </a:r>
          </a:p>
          <a:p>
            <a:pPr marL="971550" lvl="1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CA" dirty="0"/>
          </a:p>
        </p:txBody>
      </p:sp>
      <p:pic>
        <p:nvPicPr>
          <p:cNvPr id="4102" name="Picture 6" descr="A quick explanation of DFS &amp;amp; BFS (Depth First Search &amp;amp; Breadth-First Search)  | by Sebastian De Lima | Analytics Vidhya | Medium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3142" y="4165580"/>
            <a:ext cx="5174620" cy="2692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003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search algorithms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 heuristic algorithm works with an estimate of the cost of a path traversing point p.</a:t>
            </a:r>
            <a:endParaRPr lang="en-CA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4" name="Flowchart: Connector 3"/>
          <p:cNvSpPr/>
          <p:nvPr/>
        </p:nvSpPr>
        <p:spPr>
          <a:xfrm>
            <a:off x="2868843" y="4341655"/>
            <a:ext cx="90742" cy="97722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TextBox 4"/>
          <p:cNvSpPr txBox="1"/>
          <p:nvPr/>
        </p:nvSpPr>
        <p:spPr>
          <a:xfrm>
            <a:off x="2631518" y="3904855"/>
            <a:ext cx="143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start</a:t>
            </a:r>
            <a:endParaRPr lang="en-CA" dirty="0"/>
          </a:p>
        </p:txBody>
      </p:sp>
      <p:sp>
        <p:nvSpPr>
          <p:cNvPr id="6" name="Freeform 5"/>
          <p:cNvSpPr/>
          <p:nvPr/>
        </p:nvSpPr>
        <p:spPr>
          <a:xfrm>
            <a:off x="2917704" y="3594643"/>
            <a:ext cx="5130412" cy="795873"/>
          </a:xfrm>
          <a:custGeom>
            <a:avLst/>
            <a:gdLst>
              <a:gd name="connsiteX0" fmla="*/ 0 w 5130412"/>
              <a:gd name="connsiteY0" fmla="*/ 795873 h 795873"/>
              <a:gd name="connsiteX1" fmla="*/ 3531957 w 5130412"/>
              <a:gd name="connsiteY1" fmla="*/ 136 h 795873"/>
              <a:gd name="connsiteX2" fmla="*/ 5130412 w 5130412"/>
              <a:gd name="connsiteY2" fmla="*/ 726072 h 795873"/>
              <a:gd name="connsiteX3" fmla="*/ 5130412 w 5130412"/>
              <a:gd name="connsiteY3" fmla="*/ 726072 h 795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30412" h="795873">
                <a:moveTo>
                  <a:pt x="0" y="795873"/>
                </a:moveTo>
                <a:cubicBezTo>
                  <a:pt x="1338444" y="403821"/>
                  <a:pt x="2676888" y="11769"/>
                  <a:pt x="3531957" y="136"/>
                </a:cubicBezTo>
                <a:cubicBezTo>
                  <a:pt x="4387026" y="-11498"/>
                  <a:pt x="5130412" y="726072"/>
                  <a:pt x="5130412" y="726072"/>
                </a:cubicBezTo>
                <a:lnTo>
                  <a:pt x="5130412" y="726072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" name="Flowchart: Connector 6"/>
          <p:cNvSpPr/>
          <p:nvPr/>
        </p:nvSpPr>
        <p:spPr>
          <a:xfrm>
            <a:off x="6435701" y="3559878"/>
            <a:ext cx="69801" cy="76782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298425" y="3207929"/>
            <a:ext cx="1033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</a:t>
            </a:r>
            <a:endParaRPr lang="en-CA" dirty="0"/>
          </a:p>
        </p:txBody>
      </p:sp>
      <p:sp>
        <p:nvSpPr>
          <p:cNvPr id="9" name="Flowchart: Connector 8"/>
          <p:cNvSpPr/>
          <p:nvPr/>
        </p:nvSpPr>
        <p:spPr>
          <a:xfrm>
            <a:off x="8019032" y="4303265"/>
            <a:ext cx="69801" cy="76782"/>
          </a:xfrm>
          <a:prstGeom prst="flowChartConnector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19032" y="3967985"/>
            <a:ext cx="1437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goal</a:t>
            </a:r>
            <a:endParaRPr lang="en-CA" dirty="0"/>
          </a:p>
        </p:txBody>
      </p:sp>
      <p:sp>
        <p:nvSpPr>
          <p:cNvPr id="11" name="TextBox 10"/>
          <p:cNvSpPr txBox="1"/>
          <p:nvPr/>
        </p:nvSpPr>
        <p:spPr>
          <a:xfrm>
            <a:off x="3741362" y="3503235"/>
            <a:ext cx="1654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g(n) exact cost </a:t>
            </a:r>
            <a:endParaRPr lang="en-CA" dirty="0"/>
          </a:p>
        </p:txBody>
      </p:sp>
      <p:sp>
        <p:nvSpPr>
          <p:cNvPr id="12" name="TextBox 11"/>
          <p:cNvSpPr txBox="1"/>
          <p:nvPr/>
        </p:nvSpPr>
        <p:spPr>
          <a:xfrm>
            <a:off x="7362897" y="3543209"/>
            <a:ext cx="47406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</a:t>
            </a:r>
            <a:r>
              <a:rPr lang="en-US" dirty="0" smtClean="0"/>
              <a:t>(n)</a:t>
            </a:r>
            <a:r>
              <a:rPr lang="en-US" dirty="0" smtClean="0">
                <a:solidFill>
                  <a:srgbClr val="FF0000"/>
                </a:solidFill>
              </a:rPr>
              <a:t> heuristic estimate of remaining cost</a:t>
            </a:r>
            <a:endParaRPr lang="en-CA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8330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en-US" dirty="0" smtClean="0"/>
              <a:t>A* Algorithm (Hart et al. 1965):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search algorithms</a:t>
            </a:r>
            <a:endParaRPr lang="en-CA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2222" y="35584"/>
            <a:ext cx="3829777" cy="6822415"/>
          </a:xfrm>
          <a:prstGeom prst="rect">
            <a:avLst/>
          </a:prstGeom>
        </p:spPr>
      </p:pic>
      <p:pic>
        <p:nvPicPr>
          <p:cNvPr id="5122" name="Picture 2" descr="An example of A* algorithm in action (nodes are cities connected with roads, h(x) is the straight-line distance to target point) Green: Start, Blue: Target, Orange: Visited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9343" y="2900627"/>
            <a:ext cx="4983830" cy="3526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 flipH="1">
                <a:off x="1937340" y="6426688"/>
                <a:ext cx="403767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(⋅)</m:t>
                    </m:r>
                  </m:oMath>
                </a14:m>
                <a:r>
                  <a:rPr lang="en-US" dirty="0" smtClean="0"/>
                  <a:t> can be direct distance to goal </a:t>
                </a:r>
                <a:endParaRPr lang="en-CA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 flipH="1">
                <a:off x="1937340" y="6426688"/>
                <a:ext cx="4037671" cy="369332"/>
              </a:xfrm>
              <a:prstGeom prst="rect">
                <a:avLst/>
              </a:prstGeom>
              <a:blipFill>
                <a:blip r:embed="rId4"/>
                <a:stretch>
                  <a:fillRect t="-8197" b="-24590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3536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lnSpc>
                    <a:spcPct val="250000"/>
                  </a:lnSpc>
                  <a:buNone/>
                </a:pPr>
                <a:r>
                  <a:rPr lang="en-US" dirty="0" smtClean="0"/>
                  <a:t>Advantages of A* Algorithm:</a:t>
                </a:r>
              </a:p>
              <a:p>
                <a:pPr marL="914400" lvl="1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sz="2200" dirty="0"/>
                  <a:t>T</a:t>
                </a:r>
                <a:r>
                  <a:rPr lang="en-US" sz="2200" dirty="0" smtClean="0"/>
                  <a:t>he final path is optimal if the heuristic function is admissible and consistent (proved by Russell and </a:t>
                </a:r>
                <a:r>
                  <a:rPr lang="en-US" sz="2200" dirty="0" err="1" smtClean="0"/>
                  <a:t>Norvig</a:t>
                </a:r>
                <a:r>
                  <a:rPr lang="en-US" sz="2200" dirty="0" smtClean="0"/>
                  <a:t> 2009):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en-US" sz="1800" dirty="0" smtClean="0"/>
                  <a:t>Admissible: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≤</m:t>
                    </m:r>
                    <m:sSup>
                      <m:sSup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1800" dirty="0" smtClean="0"/>
              </a:p>
              <a:p>
                <a:pPr lvl="2">
                  <a:lnSpc>
                    <a:spcPct val="150000"/>
                  </a:lnSpc>
                </a:pPr>
                <a:r>
                  <a:rPr lang="en-US" sz="1800" dirty="0" smtClean="0"/>
                  <a:t>Consistent: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≤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1800" dirty="0" smtClean="0"/>
                  <a:t> with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h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1800" dirty="0" smtClean="0"/>
              </a:p>
              <a:p>
                <a:pPr marL="914400" lvl="1" indent="-457200">
                  <a:lnSpc>
                    <a:spcPct val="150000"/>
                  </a:lnSpc>
                  <a:buFont typeface="+mj-lt"/>
                  <a:buAutoNum type="arabicPeriod"/>
                </a:pPr>
                <a:r>
                  <a:rPr lang="en-US" sz="2200" dirty="0" smtClean="0"/>
                  <a:t>The algorithm works for any geometries.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3"/>
                <a:stretch>
                  <a:fillRect l="-121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Heuristic search algorithms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9909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9196</TotalTime>
  <Words>671</Words>
  <Application>Microsoft Office PowerPoint</Application>
  <PresentationFormat>Widescreen</PresentationFormat>
  <Paragraphs>149</Paragraphs>
  <Slides>25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Cambria Math</vt:lpstr>
      <vt:lpstr>Office Theme</vt:lpstr>
      <vt:lpstr>Path Planning Methods for USVs</vt:lpstr>
      <vt:lpstr>Schematic of a USV</vt:lpstr>
      <vt:lpstr>GNC Modules</vt:lpstr>
      <vt:lpstr>Path planning methods</vt:lpstr>
      <vt:lpstr>Global vs Local path planning </vt:lpstr>
      <vt:lpstr>Classic search algorithms</vt:lpstr>
      <vt:lpstr>Heuristic search algorithms</vt:lpstr>
      <vt:lpstr>Heuristic search algorithms</vt:lpstr>
      <vt:lpstr>Heuristic search algorithms</vt:lpstr>
      <vt:lpstr>Heuristic search algorithms</vt:lpstr>
      <vt:lpstr>Heuristic search algorithms:</vt:lpstr>
      <vt:lpstr>Heuristic search algorithm:</vt:lpstr>
      <vt:lpstr>Optimization-based methods</vt:lpstr>
      <vt:lpstr>Optimization-based methods</vt:lpstr>
      <vt:lpstr>Optimization-based methods</vt:lpstr>
      <vt:lpstr>Optimization-based methods</vt:lpstr>
      <vt:lpstr>Optimization-based methods</vt:lpstr>
      <vt:lpstr>Optimization-based methods</vt:lpstr>
      <vt:lpstr>Optimization-based methods</vt:lpstr>
      <vt:lpstr>Local path planning</vt:lpstr>
      <vt:lpstr>Local path planning</vt:lpstr>
      <vt:lpstr>Local path planning</vt:lpstr>
      <vt:lpstr>Local path planning</vt:lpstr>
      <vt:lpstr>Local path planning</vt:lpstr>
      <vt:lpstr>What to do next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 Planning Methods for USVs</dc:title>
  <dc:creator>sajjad e.z.</dc:creator>
  <cp:lastModifiedBy>sajjad e.z.</cp:lastModifiedBy>
  <cp:revision>55</cp:revision>
  <dcterms:created xsi:type="dcterms:W3CDTF">2022-01-13T13:43:56Z</dcterms:created>
  <dcterms:modified xsi:type="dcterms:W3CDTF">2022-01-20T13:01:18Z</dcterms:modified>
</cp:coreProperties>
</file>

<file path=docProps/thumbnail.jpeg>
</file>